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</p:sldIdLst>
  <p:sldSz cy="5143500" cx="9144000"/>
  <p:notesSz cx="6858000" cy="9144000"/>
  <p:embeddedFontLst>
    <p:embeddedFont>
      <p:font typeface="Roboto"/>
      <p:regular r:id="rId36"/>
      <p:bold r:id="rId37"/>
      <p:italic r:id="rId38"/>
      <p:boldItalic r:id="rId39"/>
    </p:embeddedFont>
    <p:embeddedFont>
      <p:font typeface="Montserrat"/>
      <p:regular r:id="rId40"/>
      <p:bold r:id="rId41"/>
      <p:italic r:id="rId42"/>
      <p:boldItalic r:id="rId43"/>
    </p:embeddedFont>
    <p:embeddedFont>
      <p:font typeface="Lato"/>
      <p:regular r:id="rId44"/>
      <p:bold r:id="rId45"/>
      <p:italic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A7F4DEC-3E93-4DF8-ACC3-F0727FE923AB}">
  <a:tblStyle styleId="{CA7F4DEC-3E93-4DF8-ACC3-F0727FE923AB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regular.fntdata"/><Relationship Id="rId20" Type="http://schemas.openxmlformats.org/officeDocument/2006/relationships/slide" Target="slides/slide14.xml"/><Relationship Id="rId42" Type="http://schemas.openxmlformats.org/officeDocument/2006/relationships/font" Target="fonts/Montserrat-italic.fntdata"/><Relationship Id="rId41" Type="http://schemas.openxmlformats.org/officeDocument/2006/relationships/font" Target="fonts/Montserrat-bold.fntdata"/><Relationship Id="rId22" Type="http://schemas.openxmlformats.org/officeDocument/2006/relationships/slide" Target="slides/slide16.xml"/><Relationship Id="rId44" Type="http://schemas.openxmlformats.org/officeDocument/2006/relationships/font" Target="fonts/Lato-regular.fntdata"/><Relationship Id="rId21" Type="http://schemas.openxmlformats.org/officeDocument/2006/relationships/slide" Target="slides/slide15.xml"/><Relationship Id="rId43" Type="http://schemas.openxmlformats.org/officeDocument/2006/relationships/font" Target="fonts/Montserrat-boldItalic.fntdata"/><Relationship Id="rId24" Type="http://schemas.openxmlformats.org/officeDocument/2006/relationships/slide" Target="slides/slide18.xml"/><Relationship Id="rId46" Type="http://schemas.openxmlformats.org/officeDocument/2006/relationships/font" Target="fonts/Lato-italic.fntdata"/><Relationship Id="rId23" Type="http://schemas.openxmlformats.org/officeDocument/2006/relationships/slide" Target="slides/slide17.xml"/><Relationship Id="rId45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47" Type="http://schemas.openxmlformats.org/officeDocument/2006/relationships/font" Target="fonts/Lato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Roboto-bold.fntdata"/><Relationship Id="rId14" Type="http://schemas.openxmlformats.org/officeDocument/2006/relationships/slide" Target="slides/slide8.xml"/><Relationship Id="rId36" Type="http://schemas.openxmlformats.org/officeDocument/2006/relationships/font" Target="fonts/Roboto-regular.fntdata"/><Relationship Id="rId17" Type="http://schemas.openxmlformats.org/officeDocument/2006/relationships/slide" Target="slides/slide11.xml"/><Relationship Id="rId39" Type="http://schemas.openxmlformats.org/officeDocument/2006/relationships/font" Target="fonts/Roboto-boldItalic.fntdata"/><Relationship Id="rId16" Type="http://schemas.openxmlformats.org/officeDocument/2006/relationships/slide" Target="slides/slide10.xml"/><Relationship Id="rId38" Type="http://schemas.openxmlformats.org/officeDocument/2006/relationships/font" Target="fonts/Roboto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jpg>
</file>

<file path=ppt/media/image11.jpg>
</file>

<file path=ppt/media/image12.pn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cbc573e7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cbc573e7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bf155a8e7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bf155a8e7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bf155a8e7a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bf155a8e7a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c7c3fb4de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c7c3fb4de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bf155a8e7a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bf155a8e7a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cbeac2ff5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cbeac2ff5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c672aed837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c672aed837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c672aed837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c672aed83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c672aed837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c672aed837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ce107a5bf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ce107a5bf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beac2ff5a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beac2ff5a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ce107a5bf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ce107a5bf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ce107a5bf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ce107a5bf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bf155a8e7a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bf155a8e7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bfd2debd94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bfd2debd94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bfd2debd94_2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bfd2debd94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cbb057c0ba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cbb057c0b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cbb057c0b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cbb057c0b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c672aed837_3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c672aed837_3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cbc573e7f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cbc573e7f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bfd2debd94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bfd2debd9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cbb057c0b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cbb057c0b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cbeac2ff5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cbeac2ff5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f155a8e7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f155a8e7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bfd2debd9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bfd2debd9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bf155a8e7a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bf155a8e7a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cbc573e7f8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cbc573e7f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bf155a8e7a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bf155a8e7a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drive.google.com/file/d/1VWtE5hzCFQpVhGimqOhJu6e3OW6gWx5g/view" TargetMode="External"/><Relationship Id="rId4" Type="http://schemas.openxmlformats.org/officeDocument/2006/relationships/image" Target="../media/image9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drive.google.com/file/d/1dlNZwMFeKDPpEaJIyYXQhweaZ1kiWFWM/view" TargetMode="External"/><Relationship Id="rId4" Type="http://schemas.openxmlformats.org/officeDocument/2006/relationships/image" Target="../media/image1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jpg"/><Relationship Id="rId4" Type="http://schemas.openxmlformats.org/officeDocument/2006/relationships/image" Target="../media/image16.jpg"/><Relationship Id="rId5" Type="http://schemas.openxmlformats.org/officeDocument/2006/relationships/image" Target="../media/image11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jpg"/><Relationship Id="rId4" Type="http://schemas.openxmlformats.org/officeDocument/2006/relationships/image" Target="../media/image2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png"/><Relationship Id="rId4" Type="http://schemas.openxmlformats.org/officeDocument/2006/relationships/image" Target="../media/image17.png"/><Relationship Id="rId5" Type="http://schemas.openxmlformats.org/officeDocument/2006/relationships/image" Target="../media/image2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Posture Watcher Milestone Presentation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Phil Johnson, Gerald Killiany, Evan Kutney, and Sean McHale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Budgeting</a:t>
            </a:r>
            <a:endParaRPr/>
          </a:p>
        </p:txBody>
      </p:sp>
      <p:sp>
        <p:nvSpPr>
          <p:cNvPr id="201" name="Google Shape;201;p22"/>
          <p:cNvSpPr txBox="1"/>
          <p:nvPr>
            <p:ph idx="1" type="body"/>
          </p:nvPr>
        </p:nvSpPr>
        <p:spPr>
          <a:xfrm>
            <a:off x="1297500" y="1307850"/>
            <a:ext cx="3038100" cy="31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Budget  should remain under </a:t>
            </a:r>
            <a:r>
              <a:rPr lang="en"/>
              <a:t>allotted</a:t>
            </a:r>
            <a:r>
              <a:rPr lang="en"/>
              <a:t> 200$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Anticipated Costs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Team Chair for final build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Possibly Additional FSRs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Team has used available resources to remain within budget constraints</a:t>
            </a:r>
            <a:endParaRPr/>
          </a:p>
        </p:txBody>
      </p:sp>
      <p:graphicFrame>
        <p:nvGraphicFramePr>
          <p:cNvPr id="202" name="Google Shape;202;p22"/>
          <p:cNvGraphicFramePr/>
          <p:nvPr/>
        </p:nvGraphicFramePr>
        <p:xfrm>
          <a:off x="4718825" y="1307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{CA7F4DEC-3E93-4DF8-ACC3-F0727FE923AB}</a:tableStyleId>
              </a:tblPr>
              <a:tblGrid>
                <a:gridCol w="857025"/>
                <a:gridCol w="1467775"/>
                <a:gridCol w="657200"/>
                <a:gridCol w="1297950"/>
              </a:tblGrid>
              <a:tr h="549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Vendor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Purpose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Order Cost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Total Budget Remaining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3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Initial</a:t>
                      </a:r>
                      <a:r>
                        <a:rPr lang="en">
                          <a:solidFill>
                            <a:srgbClr val="FFFFFF"/>
                          </a:solidFill>
                        </a:rPr>
                        <a:t> Budget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200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3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Amazon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Strain Gauges/ADC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17.98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182.02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9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Adafruit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Microcontroller + Components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45.45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136.57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3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Interlink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FSRs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27.95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108.62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3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Digikey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Parts/Motors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20.83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87.79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 2</a:t>
            </a:r>
            <a:endParaRPr/>
          </a:p>
        </p:txBody>
      </p:sp>
      <p:sp>
        <p:nvSpPr>
          <p:cNvPr id="208" name="Google Shape;208;p2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Gerald Kiliany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 so far</a:t>
            </a:r>
            <a:endParaRPr/>
          </a:p>
        </p:txBody>
      </p:sp>
      <p:sp>
        <p:nvSpPr>
          <p:cNvPr id="214" name="Google Shape;214;p24"/>
          <p:cNvSpPr txBox="1"/>
          <p:nvPr>
            <p:ph idx="1" type="body"/>
          </p:nvPr>
        </p:nvSpPr>
        <p:spPr>
          <a:xfrm>
            <a:off x="581650" y="1458175"/>
            <a:ext cx="2878200" cy="32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Read inputs, detect seating, timing for alerts (choices 1 &amp; 2)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Add vibration mode 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Prototype breadboard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Write data to CSV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Document Sys Arch</a:t>
            </a:r>
            <a:endParaRPr/>
          </a:p>
        </p:txBody>
      </p:sp>
      <p:pic>
        <p:nvPicPr>
          <p:cNvPr id="215" name="Google Shape;215;p24"/>
          <p:cNvPicPr preferRelativeResize="0"/>
          <p:nvPr/>
        </p:nvPicPr>
        <p:blipFill rotWithShape="1">
          <a:blip r:embed="rId3">
            <a:alphaModFix/>
          </a:blip>
          <a:srcRect b="11684" l="-1477" r="22488" t="0"/>
          <a:stretch/>
        </p:blipFill>
        <p:spPr>
          <a:xfrm>
            <a:off x="3738325" y="985025"/>
            <a:ext cx="5183275" cy="3752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5" title="MidtermDemo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0"/>
            <a:ext cx="9144000" cy="51434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vibration mode functionality </a:t>
            </a:r>
            <a:endParaRPr/>
          </a:p>
        </p:txBody>
      </p:sp>
      <p:sp>
        <p:nvSpPr>
          <p:cNvPr id="226" name="Google Shape;226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7" name="Google Shape;227;p26" title="MotorPrototypeDemo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2550" y="1043453"/>
            <a:ext cx="7038898" cy="39593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Goals</a:t>
            </a:r>
            <a:endParaRPr/>
          </a:p>
        </p:txBody>
      </p:sp>
      <p:sp>
        <p:nvSpPr>
          <p:cNvPr id="233" name="Google Shape;233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Send seating history &amp; alerts to phone</a:t>
            </a:r>
            <a:endParaRPr sz="18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Read user settings from phone</a:t>
            </a:r>
            <a:endParaRPr sz="18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 3</a:t>
            </a:r>
            <a:endParaRPr/>
          </a:p>
        </p:txBody>
      </p:sp>
      <p:sp>
        <p:nvSpPr>
          <p:cNvPr id="239" name="Google Shape;239;p28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Sean McHale</a:t>
            </a:r>
            <a:endParaRPr/>
          </a:p>
        </p:txBody>
      </p:sp>
      <p:pic>
        <p:nvPicPr>
          <p:cNvPr id="240" name="Google Shape;24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500" y="849150"/>
            <a:ext cx="2984200" cy="3976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Assisted</a:t>
            </a:r>
            <a:r>
              <a:rPr lang="en"/>
              <a:t> Sensor Construction and Iterated Placement</a:t>
            </a:r>
            <a:endParaRPr/>
          </a:p>
        </p:txBody>
      </p:sp>
      <p:pic>
        <p:nvPicPr>
          <p:cNvPr id="246" name="Google Shape;24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00" y="1609663"/>
            <a:ext cx="2143125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00438" y="1609663"/>
            <a:ext cx="2143125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1171" y="1307850"/>
            <a:ext cx="2599200" cy="34611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9" name="Google Shape;249;p29"/>
          <p:cNvCxnSpPr>
            <a:stCxn id="246" idx="3"/>
            <a:endCxn id="247" idx="1"/>
          </p:cNvCxnSpPr>
          <p:nvPr/>
        </p:nvCxnSpPr>
        <p:spPr>
          <a:xfrm>
            <a:off x="2828925" y="3038413"/>
            <a:ext cx="671400" cy="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0" name="Google Shape;250;p29"/>
          <p:cNvCxnSpPr>
            <a:stCxn id="247" idx="3"/>
            <a:endCxn id="248" idx="1"/>
          </p:cNvCxnSpPr>
          <p:nvPr/>
        </p:nvCxnSpPr>
        <p:spPr>
          <a:xfrm>
            <a:off x="5643563" y="3038413"/>
            <a:ext cx="547500" cy="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Trained New Model with actual Chair data</a:t>
            </a:r>
            <a:endParaRPr/>
          </a:p>
        </p:txBody>
      </p:sp>
      <p:sp>
        <p:nvSpPr>
          <p:cNvPr id="256" name="Google Shape;256;p30"/>
          <p:cNvSpPr txBox="1"/>
          <p:nvPr>
            <p:ph idx="1" type="body"/>
          </p:nvPr>
        </p:nvSpPr>
        <p:spPr>
          <a:xfrm>
            <a:off x="4714900" y="1364175"/>
            <a:ext cx="4104000" cy="34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Gathered 6000 data points, 3000 with good posture and 3000 with bad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Each data point consisting of 5 sensor inputs and a classification label</a:t>
            </a:r>
            <a:endParaRPr sz="19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7" name="Google Shape;25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450" y="1307850"/>
            <a:ext cx="3347429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Got some </a:t>
            </a:r>
            <a:r>
              <a:rPr lang="en"/>
              <a:t>surprisingly</a:t>
            </a:r>
            <a:r>
              <a:rPr lang="en"/>
              <a:t> good results</a:t>
            </a:r>
            <a:endParaRPr/>
          </a:p>
        </p:txBody>
      </p:sp>
      <p:sp>
        <p:nvSpPr>
          <p:cNvPr id="263" name="Google Shape;263;p31"/>
          <p:cNvSpPr txBox="1"/>
          <p:nvPr>
            <p:ph idx="1" type="body"/>
          </p:nvPr>
        </p:nvSpPr>
        <p:spPr>
          <a:xfrm>
            <a:off x="867975" y="1508950"/>
            <a:ext cx="3517200" cy="34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99.2% Precision!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This is unrealistically high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Possible Explanations: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Only one person collected the data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Different types of sensors may have complicated matters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Possible that bad data may be over </a:t>
            </a:r>
            <a:r>
              <a:rPr lang="en" sz="1300"/>
              <a:t>exaggerated</a:t>
            </a:r>
            <a:endParaRPr sz="1300"/>
          </a:p>
        </p:txBody>
      </p:sp>
      <p:pic>
        <p:nvPicPr>
          <p:cNvPr id="264" name="Google Shape;26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5250" y="1508950"/>
            <a:ext cx="4413474" cy="2740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694075" y="1668100"/>
            <a:ext cx="27297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People sit too much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E</a:t>
            </a:r>
            <a:r>
              <a:rPr lang="en"/>
              <a:t>specially  post- pandemic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Many Health issues</a:t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7475" y="851227"/>
            <a:ext cx="4841800" cy="378555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4"/>
          <p:cNvSpPr txBox="1"/>
          <p:nvPr/>
        </p:nvSpPr>
        <p:spPr>
          <a:xfrm>
            <a:off x="4633525" y="4743300"/>
            <a:ext cx="272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Source: New York Presbyterian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Interesting Results</a:t>
            </a:r>
            <a:endParaRPr/>
          </a:p>
        </p:txBody>
      </p:sp>
      <p:sp>
        <p:nvSpPr>
          <p:cNvPr id="270" name="Google Shape;270;p3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1" name="Google Shape;27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1171" y="1307850"/>
            <a:ext cx="2599200" cy="34611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2" name="Google Shape;272;p32"/>
          <p:cNvCxnSpPr/>
          <p:nvPr/>
        </p:nvCxnSpPr>
        <p:spPr>
          <a:xfrm>
            <a:off x="5807875" y="3429000"/>
            <a:ext cx="1092900" cy="108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73" name="Google Shape;27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975" y="1365075"/>
            <a:ext cx="4081025" cy="3316146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2"/>
          <p:cNvSpPr txBox="1"/>
          <p:nvPr/>
        </p:nvSpPr>
        <p:spPr>
          <a:xfrm>
            <a:off x="5006538" y="3180450"/>
            <a:ext cx="878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FSR0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 Moving Forward</a:t>
            </a:r>
            <a:endParaRPr/>
          </a:p>
        </p:txBody>
      </p:sp>
      <p:sp>
        <p:nvSpPr>
          <p:cNvPr id="280" name="Google Shape;280;p3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Conduct a more thorough model training using </a:t>
            </a:r>
            <a:r>
              <a:rPr lang="en" sz="1500"/>
              <a:t>multiple individuals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Continue to iterate on sensor placement using smaller models and </a:t>
            </a:r>
            <a:r>
              <a:rPr lang="en" sz="1500"/>
              <a:t>examining</a:t>
            </a:r>
            <a:r>
              <a:rPr lang="en" sz="1500"/>
              <a:t> weights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Export the model as a TensorFlow model to the pi, and try to get real time classification running on the pi</a:t>
            </a:r>
            <a:endParaRPr sz="15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 4</a:t>
            </a:r>
            <a:endParaRPr/>
          </a:p>
        </p:txBody>
      </p:sp>
      <p:sp>
        <p:nvSpPr>
          <p:cNvPr id="286" name="Google Shape;286;p34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Evan Kutney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Choose between BLE or Serial connection over Bluetooth</a:t>
            </a:r>
            <a:endParaRPr/>
          </a:p>
        </p:txBody>
      </p:sp>
      <p:sp>
        <p:nvSpPr>
          <p:cNvPr id="292" name="Google Shape;292;p35"/>
          <p:cNvSpPr txBox="1"/>
          <p:nvPr>
            <p:ph idx="1" type="body"/>
          </p:nvPr>
        </p:nvSpPr>
        <p:spPr>
          <a:xfrm>
            <a:off x="252225" y="1567550"/>
            <a:ext cx="7229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BLE pros</a:t>
            </a:r>
            <a:endParaRPr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Save battery life</a:t>
            </a:r>
            <a:endParaRPr sz="1300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Communicate with ios or android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BLE cons</a:t>
            </a:r>
            <a:endParaRPr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Time to pass data</a:t>
            </a:r>
            <a:endParaRPr sz="13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Setting up serial connection</a:t>
            </a:r>
            <a:endParaRPr/>
          </a:p>
        </p:txBody>
      </p:sp>
      <p:pic>
        <p:nvPicPr>
          <p:cNvPr id="298" name="Google Shape;298;p36"/>
          <p:cNvPicPr preferRelativeResize="0"/>
          <p:nvPr/>
        </p:nvPicPr>
        <p:blipFill rotWithShape="1">
          <a:blip r:embed="rId3">
            <a:alphaModFix/>
          </a:blip>
          <a:srcRect b="37076" l="0" r="0" t="23755"/>
          <a:stretch/>
        </p:blipFill>
        <p:spPr>
          <a:xfrm>
            <a:off x="3069975" y="1091050"/>
            <a:ext cx="5783199" cy="1398057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6"/>
          <p:cNvSpPr txBox="1"/>
          <p:nvPr>
            <p:ph idx="1" type="body"/>
          </p:nvPr>
        </p:nvSpPr>
        <p:spPr>
          <a:xfrm>
            <a:off x="155875" y="1796150"/>
            <a:ext cx="2914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Add flags/line  to dbus-org.bluez.service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Reload daemon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Restart bluetooth</a:t>
            </a:r>
            <a:endParaRPr sz="1800"/>
          </a:p>
        </p:txBody>
      </p:sp>
      <p:pic>
        <p:nvPicPr>
          <p:cNvPr id="300" name="Google Shape;30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9975" y="3159125"/>
            <a:ext cx="5783197" cy="35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Setting up serial connection</a:t>
            </a:r>
            <a:endParaRPr/>
          </a:p>
        </p:txBody>
      </p:sp>
      <p:sp>
        <p:nvSpPr>
          <p:cNvPr id="306" name="Google Shape;306;p37"/>
          <p:cNvSpPr txBox="1"/>
          <p:nvPr>
            <p:ph idx="1" type="body"/>
          </p:nvPr>
        </p:nvSpPr>
        <p:spPr>
          <a:xfrm>
            <a:off x="252225" y="1872350"/>
            <a:ext cx="3038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Scan for android device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Pair devices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Trust android device</a:t>
            </a:r>
            <a:endParaRPr/>
          </a:p>
        </p:txBody>
      </p:sp>
      <p:pic>
        <p:nvPicPr>
          <p:cNvPr id="307" name="Google Shape;30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1050" y="2516582"/>
            <a:ext cx="5398650" cy="4872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61050" y="1740375"/>
            <a:ext cx="5398650" cy="57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42725" y="3200400"/>
            <a:ext cx="5548874" cy="4758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Setting up serial connection on startup</a:t>
            </a:r>
            <a:endParaRPr/>
          </a:p>
        </p:txBody>
      </p:sp>
      <p:sp>
        <p:nvSpPr>
          <p:cNvPr id="315" name="Google Shape;315;p38"/>
          <p:cNvSpPr txBox="1"/>
          <p:nvPr>
            <p:ph idx="1" type="body"/>
          </p:nvPr>
        </p:nvSpPr>
        <p:spPr>
          <a:xfrm>
            <a:off x="252225" y="1872350"/>
            <a:ext cx="3038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Edit rc.local file to have pi search for connection upon startup</a:t>
            </a:r>
            <a:endParaRPr/>
          </a:p>
        </p:txBody>
      </p:sp>
      <p:pic>
        <p:nvPicPr>
          <p:cNvPr id="316" name="Google Shape;31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4475" y="1747838"/>
            <a:ext cx="4733925" cy="164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the Android side</a:t>
            </a:r>
            <a:endParaRPr/>
          </a:p>
        </p:txBody>
      </p:sp>
      <p:sp>
        <p:nvSpPr>
          <p:cNvPr id="322" name="Google Shape;322;p39"/>
          <p:cNvSpPr txBox="1"/>
          <p:nvPr>
            <p:ph idx="1" type="body"/>
          </p:nvPr>
        </p:nvSpPr>
        <p:spPr>
          <a:xfrm>
            <a:off x="252225" y="1567550"/>
            <a:ext cx="86385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Download</a:t>
            </a:r>
            <a:r>
              <a:rPr lang="en"/>
              <a:t> Serial Bluetooth Terminal</a:t>
            </a:r>
            <a:endParaRPr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Enables communication back and forth</a:t>
            </a:r>
            <a:endParaRPr sz="1300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Needed for </a:t>
            </a:r>
            <a:r>
              <a:rPr lang="en" sz="1300"/>
              <a:t>various</a:t>
            </a:r>
            <a:r>
              <a:rPr lang="en" sz="1300"/>
              <a:t> cases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Direct communication through app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 progress</a:t>
            </a:r>
            <a:endParaRPr/>
          </a:p>
        </p:txBody>
      </p:sp>
      <p:pic>
        <p:nvPicPr>
          <p:cNvPr id="323" name="Google Shape;32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4900" y="630550"/>
            <a:ext cx="1783675" cy="3332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39"/>
          <p:cNvPicPr preferRelativeResize="0"/>
          <p:nvPr/>
        </p:nvPicPr>
        <p:blipFill rotWithShape="1">
          <a:blip r:embed="rId4">
            <a:alphaModFix/>
          </a:blip>
          <a:srcRect b="44215" l="0" r="0" t="0"/>
          <a:stretch/>
        </p:blipFill>
        <p:spPr>
          <a:xfrm>
            <a:off x="1207050" y="3066725"/>
            <a:ext cx="5269600" cy="184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0"/>
          <p:cNvSpPr txBox="1"/>
          <p:nvPr>
            <p:ph type="title"/>
          </p:nvPr>
        </p:nvSpPr>
        <p:spPr>
          <a:xfrm>
            <a:off x="1297500" y="393750"/>
            <a:ext cx="70389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Trello Board</a:t>
            </a:r>
            <a:endParaRPr/>
          </a:p>
        </p:txBody>
      </p:sp>
      <p:pic>
        <p:nvPicPr>
          <p:cNvPr id="330" name="Google Shape;33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20936"/>
            <a:ext cx="9144001" cy="3940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1962" y="1085477"/>
            <a:ext cx="3460076" cy="277970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41"/>
          <p:cNvSpPr txBox="1"/>
          <p:nvPr/>
        </p:nvSpPr>
        <p:spPr>
          <a:xfrm>
            <a:off x="3048300" y="4034525"/>
            <a:ext cx="3047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Questions?</a:t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Posture Watcher</a:t>
            </a:r>
            <a:endParaRPr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1297500" y="1307850"/>
            <a:ext cx="6105000" cy="33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Goal - encourage healthy sitting habits 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Provide Reminders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When phone connected: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R</a:t>
            </a:r>
            <a:r>
              <a:rPr lang="en" sz="1400"/>
              <a:t>eminders  through notifications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Data tracked &amp; displayed in app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Change settings  in app: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Time for </a:t>
            </a:r>
            <a:r>
              <a:rPr lang="en" sz="1400"/>
              <a:t>seated notification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Frequency of posture notifications</a:t>
            </a:r>
            <a:endParaRPr sz="1400"/>
          </a:p>
          <a:p>
            <a:pPr indent="0" lvl="0" marL="9144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2996000" y="269775"/>
            <a:ext cx="33000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/>
          </a:p>
        </p:txBody>
      </p:sp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8525" y="828100"/>
            <a:ext cx="6454950" cy="417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ctrTitle"/>
          </p:nvPr>
        </p:nvSpPr>
        <p:spPr>
          <a:xfrm>
            <a:off x="3741450" y="2177100"/>
            <a:ext cx="4404000" cy="7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 1</a:t>
            </a:r>
            <a:endParaRPr/>
          </a:p>
        </p:txBody>
      </p:sp>
      <p:sp>
        <p:nvSpPr>
          <p:cNvPr id="161" name="Google Shape;161;p17"/>
          <p:cNvSpPr txBox="1"/>
          <p:nvPr>
            <p:ph idx="1" type="subTitle"/>
          </p:nvPr>
        </p:nvSpPr>
        <p:spPr>
          <a:xfrm>
            <a:off x="6340175" y="3025125"/>
            <a:ext cx="1528800" cy="83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Phil Johnson</a:t>
            </a:r>
            <a:endParaRPr sz="19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Responsibilities</a:t>
            </a:r>
            <a:r>
              <a:rPr lang="en"/>
              <a:t> </a:t>
            </a:r>
            <a:endParaRPr/>
          </a:p>
        </p:txBody>
      </p:sp>
      <p:sp>
        <p:nvSpPr>
          <p:cNvPr id="167" name="Google Shape;167;p18"/>
          <p:cNvSpPr txBox="1"/>
          <p:nvPr>
            <p:ph idx="1" type="body"/>
          </p:nvPr>
        </p:nvSpPr>
        <p:spPr>
          <a:xfrm>
            <a:off x="1297500" y="1174925"/>
            <a:ext cx="3517500" cy="33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Hardware Design and Testing (Complete)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PCB layout and Routing              (Completed this week)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Enclosure Design and Prototyping                               (Completed within next week)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Admin</a:t>
            </a:r>
            <a:endParaRPr/>
          </a:p>
        </p:txBody>
      </p:sp>
      <p:pic>
        <p:nvPicPr>
          <p:cNvPr id="168" name="Google Shape;16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8100" y="989525"/>
            <a:ext cx="4024200" cy="316443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8"/>
          <p:cNvSpPr txBox="1"/>
          <p:nvPr/>
        </p:nvSpPr>
        <p:spPr>
          <a:xfrm>
            <a:off x="4858100" y="4298150"/>
            <a:ext cx="4024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Figure: Final PCB Schematic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/>
          <p:nvPr>
            <p:ph type="title"/>
          </p:nvPr>
        </p:nvSpPr>
        <p:spPr>
          <a:xfrm>
            <a:off x="1297500" y="393750"/>
            <a:ext cx="7038900" cy="6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Design</a:t>
            </a:r>
            <a:endParaRPr/>
          </a:p>
        </p:txBody>
      </p:sp>
      <p:sp>
        <p:nvSpPr>
          <p:cNvPr id="175" name="Google Shape;175;p19"/>
          <p:cNvSpPr txBox="1"/>
          <p:nvPr>
            <p:ph idx="1" type="body"/>
          </p:nvPr>
        </p:nvSpPr>
        <p:spPr>
          <a:xfrm>
            <a:off x="1208775" y="1394475"/>
            <a:ext cx="2613600" cy="33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29876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8 Force Sensitive Resistors in voltage dividers feeding into ADC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76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Vibration motors powered by Pi to run chair off of singular power source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76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Runs off of rechargeable USB-C Powerbank for over 16 hours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76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FSRs ran off of wires attached to chair</a:t>
            </a:r>
            <a:endParaRPr/>
          </a:p>
        </p:txBody>
      </p:sp>
      <p:sp>
        <p:nvSpPr>
          <p:cNvPr id="176" name="Google Shape;176;p19"/>
          <p:cNvSpPr txBox="1"/>
          <p:nvPr/>
        </p:nvSpPr>
        <p:spPr>
          <a:xfrm>
            <a:off x="5149299" y="4149675"/>
            <a:ext cx="3303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Figure: Prototype of Final Design with “borrowed” chair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7" name="Google Shape;17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4922890" y="836062"/>
            <a:ext cx="3538499" cy="2653874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9"/>
          <p:cNvSpPr txBox="1"/>
          <p:nvPr/>
        </p:nvSpPr>
        <p:spPr>
          <a:xfrm>
            <a:off x="6872375" y="4516725"/>
            <a:ext cx="37032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Testing</a:t>
            </a:r>
            <a:endParaRPr/>
          </a:p>
        </p:txBody>
      </p:sp>
      <p:sp>
        <p:nvSpPr>
          <p:cNvPr id="184" name="Google Shape;184;p20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Initial</a:t>
            </a:r>
            <a:r>
              <a:rPr lang="en"/>
              <a:t> design involved strain gauge Wheatstone Bridge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ADC switched from HX711 to MCP3008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FSR sensitivity can be tuned with secondary resistor value</a:t>
            </a:r>
            <a:endParaRPr/>
          </a:p>
        </p:txBody>
      </p:sp>
      <p:pic>
        <p:nvPicPr>
          <p:cNvPr id="185" name="Google Shape;18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3725" y="940575"/>
            <a:ext cx="3607651" cy="26611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0"/>
          <p:cNvSpPr txBox="1"/>
          <p:nvPr/>
        </p:nvSpPr>
        <p:spPr>
          <a:xfrm>
            <a:off x="5273725" y="3746325"/>
            <a:ext cx="3529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https://www.researchgate.net/figure/A-full-Wheatstone-bridge-strain-gauge-circuit_fig9_325339654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Motor Circuit</a:t>
            </a:r>
            <a:endParaRPr/>
          </a:p>
        </p:txBody>
      </p:sp>
      <p:sp>
        <p:nvSpPr>
          <p:cNvPr id="192" name="Google Shape;192;p21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Requires 120 mA starting current per motor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Amplification needed to achieve desired current from Pi Zero pins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Two motors to be attached to bottom cushion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Successfully tested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3" name="Google Shape;19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0375" y="1567550"/>
            <a:ext cx="2667000" cy="260985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1"/>
          <p:cNvSpPr txBox="1"/>
          <p:nvPr/>
        </p:nvSpPr>
        <p:spPr>
          <a:xfrm>
            <a:off x="5830375" y="4310975"/>
            <a:ext cx="2667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Figure: Motor Schematic in Altium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5" name="Google Shape;19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7225" y="897275"/>
            <a:ext cx="2725200" cy="334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